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DA"/>
    <a:srgbClr val="F12D2D"/>
    <a:srgbClr val="EDC9C9"/>
    <a:srgbClr val="FFB7B7"/>
    <a:srgbClr val="CDC1DB"/>
    <a:srgbClr val="CC9EFE"/>
    <a:srgbClr val="EFAEFC"/>
    <a:srgbClr val="ACF4CB"/>
    <a:srgbClr val="B7E7CD"/>
    <a:srgbClr val="9FF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4364" autoAdjust="0"/>
  </p:normalViewPr>
  <p:slideViewPr>
    <p:cSldViewPr>
      <p:cViewPr varScale="1">
        <p:scale>
          <a:sx n="72" d="100"/>
          <a:sy n="72" d="100"/>
        </p:scale>
        <p:origin x="60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9FEF38-24CA-444D-8E5D-5C6061C6B495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C1035-22C6-4F8A-960B-5C00BC661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85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521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14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03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868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59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50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762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51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746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62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F9B37-4FC8-4EEB-BE2F-2081A1907109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39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118521" y="84150"/>
            <a:ext cx="840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a-IR" sz="2000" b="1" dirty="0">
                <a:solidFill>
                  <a:srgbClr val="002060"/>
                </a:solidFill>
                <a:latin typeface="IRANSans" panose="02040503050201020203" pitchFamily="18" charset="-78"/>
                <a:cs typeface="B Roya" panose="00000400000000000000" pitchFamily="2" charset="-78"/>
              </a:rPr>
              <a:t>بوم ناب</a:t>
            </a:r>
            <a:endParaRPr lang="en-US" sz="2000" b="1" dirty="0">
              <a:solidFill>
                <a:srgbClr val="002060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529551" y="4652635"/>
            <a:ext cx="4398041" cy="1519566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>
            <a:solidFill>
              <a:srgbClr val="002060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endParaRPr lang="fa-IR" sz="1100" dirty="0">
              <a:solidFill>
                <a:schemeClr val="tx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 rtl="1"/>
            <a:endParaRPr lang="fa-IR" sz="1100" dirty="0">
              <a:solidFill>
                <a:schemeClr val="tx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 rtl="1"/>
            <a:endParaRPr lang="fa-IR" sz="1100" dirty="0">
              <a:solidFill>
                <a:schemeClr val="tx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 rtl="1"/>
            <a:r>
              <a:rPr lang="fa-IR" sz="1100" dirty="0">
                <a:solidFill>
                  <a:srgbClr val="002060"/>
                </a:solidFill>
                <a:latin typeface="IRANSans" panose="02040503050201020203" pitchFamily="18" charset="-78"/>
                <a:cs typeface="B Roya" panose="00000400000000000000" pitchFamily="2" charset="-78"/>
              </a:rPr>
              <a:t>هزینه جذب مشتری</a:t>
            </a:r>
          </a:p>
          <a:p>
            <a:pPr algn="r" rtl="1"/>
            <a:r>
              <a:rPr lang="fa-IR" sz="1100" dirty="0">
                <a:solidFill>
                  <a:srgbClr val="002060"/>
                </a:solidFill>
                <a:latin typeface="IRANSans" panose="02040503050201020203" pitchFamily="18" charset="-78"/>
                <a:cs typeface="B Roya" panose="00000400000000000000" pitchFamily="2" charset="-78"/>
              </a:rPr>
              <a:t>هزینه نیروی انسانی و ...</a:t>
            </a:r>
            <a:endParaRPr lang="en-US" sz="1100" dirty="0">
              <a:solidFill>
                <a:srgbClr val="002060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41955" y="4652634"/>
            <a:ext cx="4398041" cy="1519566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>
            <a:solidFill>
              <a:srgbClr val="002060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endParaRPr lang="fa-IR" sz="1100" dirty="0">
              <a:solidFill>
                <a:srgbClr val="002060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 rtl="1"/>
            <a:endParaRPr lang="fa-IR" sz="1100" dirty="0">
              <a:solidFill>
                <a:srgbClr val="002060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 rtl="1"/>
            <a:endParaRPr lang="fa-IR" sz="1100" dirty="0">
              <a:solidFill>
                <a:srgbClr val="002060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 rtl="1"/>
            <a:r>
              <a:rPr lang="fa-IR" sz="1100" dirty="0">
                <a:solidFill>
                  <a:srgbClr val="002060"/>
                </a:solidFill>
                <a:latin typeface="IRANSans" panose="02040503050201020203" pitchFamily="18" charset="-78"/>
                <a:cs typeface="B Roya" panose="00000400000000000000" pitchFamily="2" charset="-78"/>
              </a:rPr>
              <a:t>مدل درآمدی</a:t>
            </a:r>
          </a:p>
          <a:p>
            <a:pPr algn="r" rtl="1"/>
            <a:r>
              <a:rPr lang="fa-IR" sz="1100" dirty="0">
                <a:solidFill>
                  <a:srgbClr val="002060"/>
                </a:solidFill>
                <a:latin typeface="IRANSans" panose="02040503050201020203" pitchFamily="18" charset="-78"/>
                <a:cs typeface="B Roya" panose="00000400000000000000" pitchFamily="2" charset="-78"/>
              </a:rPr>
              <a:t>ارزش طول عمر مشتری (</a:t>
            </a:r>
            <a:r>
              <a:rPr lang="en-US" sz="1100" dirty="0">
                <a:solidFill>
                  <a:srgbClr val="002060"/>
                </a:solidFill>
                <a:latin typeface="IRANSans" panose="02040503050201020203" pitchFamily="18" charset="-78"/>
                <a:cs typeface="B Roya" panose="00000400000000000000" pitchFamily="2" charset="-78"/>
              </a:rPr>
              <a:t>LTV</a:t>
            </a:r>
            <a:r>
              <a:rPr lang="fa-IR" sz="1100" dirty="0">
                <a:solidFill>
                  <a:srgbClr val="002060"/>
                </a:solidFill>
                <a:latin typeface="IRANSans" panose="02040503050201020203" pitchFamily="18" charset="-78"/>
                <a:cs typeface="B Roya" panose="00000400000000000000" pitchFamily="2" charset="-78"/>
              </a:rPr>
              <a:t>)</a:t>
            </a:r>
            <a:endParaRPr lang="en-US" sz="1100" dirty="0">
              <a:solidFill>
                <a:srgbClr val="002060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 rtl="1"/>
            <a:r>
              <a:rPr lang="fa-IR" sz="1100" dirty="0">
                <a:solidFill>
                  <a:srgbClr val="002060"/>
                </a:solidFill>
                <a:latin typeface="IRANSans" panose="02040503050201020203" pitchFamily="18" charset="-78"/>
                <a:cs typeface="B Roya" panose="00000400000000000000" pitchFamily="2" charset="-78"/>
              </a:rPr>
              <a:t>درآمد</a:t>
            </a:r>
          </a:p>
          <a:p>
            <a:pPr algn="r" rtl="1"/>
            <a:r>
              <a:rPr lang="fa-IR" sz="1100" dirty="0">
                <a:solidFill>
                  <a:srgbClr val="002060"/>
                </a:solidFill>
                <a:latin typeface="IRANSans" panose="02040503050201020203" pitchFamily="18" charset="-78"/>
                <a:cs typeface="B Roya" panose="00000400000000000000" pitchFamily="2" charset="-78"/>
              </a:rPr>
              <a:t>حاشیه سود</a:t>
            </a:r>
            <a:endParaRPr lang="en-US" sz="1100" dirty="0">
              <a:solidFill>
                <a:srgbClr val="002060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/>
            <a:endParaRPr lang="en-US" sz="1100" dirty="0">
              <a:solidFill>
                <a:schemeClr val="tx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162800" y="664124"/>
            <a:ext cx="1764792" cy="3975859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>
            <a:solidFill>
              <a:srgbClr val="002060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endParaRPr lang="fa-IR" sz="1200" dirty="0">
              <a:solidFill>
                <a:srgbClr val="002060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 rtl="1"/>
            <a:endParaRPr lang="en-US" sz="1200" dirty="0">
              <a:solidFill>
                <a:srgbClr val="002060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388875" y="664123"/>
            <a:ext cx="1764792" cy="1987929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>
            <a:solidFill>
              <a:srgbClr val="002060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endParaRPr lang="fa-IR" sz="1600" dirty="0">
              <a:solidFill>
                <a:schemeClr val="tx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/>
            <a:endParaRPr lang="en-US" sz="1100" dirty="0">
              <a:solidFill>
                <a:schemeClr val="tx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388875" y="2664703"/>
            <a:ext cx="1764792" cy="1987929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>
            <a:solidFill>
              <a:srgbClr val="002060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endParaRPr lang="fa-IR" sz="1100" dirty="0">
              <a:solidFill>
                <a:schemeClr val="tx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 rtl="1"/>
            <a:endParaRPr lang="fa-IR" sz="1100" dirty="0">
              <a:solidFill>
                <a:schemeClr val="tx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 rtl="1"/>
            <a:endParaRPr lang="fa-IR" sz="1100" dirty="0">
              <a:solidFill>
                <a:schemeClr val="tx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 rtl="1"/>
            <a:endParaRPr lang="fa-IR" sz="1100" dirty="0">
              <a:solidFill>
                <a:schemeClr val="tx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 rtl="1"/>
            <a:endParaRPr lang="fa-IR" sz="1100" dirty="0">
              <a:solidFill>
                <a:schemeClr val="tx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 rtl="1"/>
            <a:endParaRPr lang="en-US" sz="1100" dirty="0">
              <a:solidFill>
                <a:schemeClr val="tx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654106" y="664125"/>
            <a:ext cx="1764792" cy="3975859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>
            <a:solidFill>
              <a:srgbClr val="002060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1100" dirty="0">
                <a:solidFill>
                  <a:schemeClr val="tx1"/>
                </a:solidFill>
                <a:latin typeface="IRANSans" panose="02040503050201020203" pitchFamily="18" charset="-78"/>
                <a:cs typeface="B Roya" panose="00000400000000000000" pitchFamily="2" charset="-78"/>
              </a:rPr>
              <a:t>م</a:t>
            </a:r>
          </a:p>
          <a:p>
            <a:pPr algn="r" rtl="1">
              <a:lnSpc>
                <a:spcPct val="150000"/>
              </a:lnSpc>
            </a:pPr>
            <a:endParaRPr lang="fa-IR" sz="1100" dirty="0">
              <a:solidFill>
                <a:schemeClr val="tx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endParaRPr lang="fa-IR" sz="1100" dirty="0">
              <a:solidFill>
                <a:schemeClr val="tx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endParaRPr lang="fa-IR" sz="1100" dirty="0">
              <a:solidFill>
                <a:schemeClr val="tx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1100" dirty="0">
                <a:solidFill>
                  <a:srgbClr val="002060"/>
                </a:solidFill>
                <a:latin typeface="IRANSans" panose="02040503050201020203" pitchFamily="18" charset="-78"/>
                <a:cs typeface="B Roya" panose="00000400000000000000" pitchFamily="2" charset="-78"/>
              </a:rPr>
              <a:t>بیان آنچه شما را از دیگران متمایز می‌کند و مشتریان را ترغیب می‌کند تا محصول شما را به محصول دیگران ترجیح دهند.</a:t>
            </a:r>
            <a:endParaRPr lang="en-US" sz="1100" dirty="0">
              <a:solidFill>
                <a:srgbClr val="002060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892808" y="664124"/>
            <a:ext cx="1764792" cy="1987929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>
            <a:solidFill>
              <a:srgbClr val="002060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endParaRPr lang="fa-IR" sz="1100" dirty="0">
              <a:solidFill>
                <a:schemeClr val="tx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 rtl="1"/>
            <a:endParaRPr lang="fa-IR" sz="1100" dirty="0">
              <a:solidFill>
                <a:schemeClr val="tx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 rtl="1"/>
            <a:endParaRPr lang="fa-IR" sz="1100" dirty="0">
              <a:solidFill>
                <a:schemeClr val="tx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 rtl="1"/>
            <a:endParaRPr lang="fa-IR" sz="1100" dirty="0">
              <a:solidFill>
                <a:schemeClr val="tx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 rtl="1"/>
            <a:endParaRPr lang="fa-IR" sz="1100" dirty="0">
              <a:solidFill>
                <a:srgbClr val="002060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 rtl="1"/>
            <a:endParaRPr lang="fa-IR" sz="1100" dirty="0">
              <a:solidFill>
                <a:srgbClr val="002060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 rtl="1"/>
            <a:r>
              <a:rPr lang="fa-IR" sz="1100" dirty="0">
                <a:solidFill>
                  <a:srgbClr val="002060"/>
                </a:solidFill>
                <a:latin typeface="IRANSans" panose="02040503050201020203" pitchFamily="18" charset="-78"/>
                <a:cs typeface="B Roya" panose="00000400000000000000" pitchFamily="2" charset="-78"/>
              </a:rPr>
              <a:t>مزیتی که به راحتی قابل کپی و خرید نباشد</a:t>
            </a:r>
          </a:p>
          <a:p>
            <a:pPr algn="r"/>
            <a:endParaRPr lang="en-US" sz="1100" dirty="0">
              <a:solidFill>
                <a:schemeClr val="tx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883675" y="2652711"/>
            <a:ext cx="1764792" cy="1987929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>
            <a:solidFill>
              <a:srgbClr val="002060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US" sz="1200" dirty="0">
              <a:solidFill>
                <a:schemeClr val="tx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/>
            <a:endParaRPr lang="fa-IR" sz="1100" dirty="0">
              <a:solidFill>
                <a:schemeClr val="tx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/>
            <a:endParaRPr lang="fa-IR" sz="1100" dirty="0">
              <a:solidFill>
                <a:schemeClr val="tx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 rtl="1"/>
            <a:endParaRPr lang="fa-IR" sz="1100" dirty="0">
              <a:solidFill>
                <a:srgbClr val="002060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 rtl="1"/>
            <a:endParaRPr lang="en-US" sz="1100" dirty="0">
              <a:solidFill>
                <a:srgbClr val="002060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 rtl="1"/>
            <a:r>
              <a:rPr lang="fa-IR" sz="1100" dirty="0">
                <a:solidFill>
                  <a:srgbClr val="002060"/>
                </a:solidFill>
                <a:latin typeface="IRANSans" panose="02040503050201020203" pitchFamily="18" charset="-78"/>
                <a:cs typeface="B Roya" panose="00000400000000000000" pitchFamily="2" charset="-78"/>
              </a:rPr>
              <a:t>راه‌های دسترسی به مشتری</a:t>
            </a:r>
            <a:endParaRPr lang="en-US" sz="1100" dirty="0">
              <a:solidFill>
                <a:srgbClr val="002060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82983" y="664124"/>
            <a:ext cx="1764792" cy="3975859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>
            <a:solidFill>
              <a:srgbClr val="002060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endParaRPr lang="fa-IR" sz="1200" dirty="0">
              <a:solidFill>
                <a:schemeClr val="tx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 rtl="1"/>
            <a:endParaRPr lang="fa-IR" sz="1200" dirty="0">
              <a:solidFill>
                <a:schemeClr val="tx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 rtl="1"/>
            <a:endParaRPr lang="fa-IR" sz="1200" dirty="0">
              <a:solidFill>
                <a:schemeClr val="tx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 rtl="1"/>
            <a:endParaRPr lang="fa-IR" sz="1200" dirty="0">
              <a:solidFill>
                <a:schemeClr val="tx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 rtl="1"/>
            <a:endParaRPr lang="en-US" sz="1100" dirty="0">
              <a:solidFill>
                <a:srgbClr val="002060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  <a:p>
            <a:pPr algn="r" rtl="1"/>
            <a:r>
              <a:rPr lang="fa-IR" sz="1100" dirty="0">
                <a:solidFill>
                  <a:srgbClr val="002060"/>
                </a:solidFill>
                <a:latin typeface="IRANSans" panose="02040503050201020203" pitchFamily="18" charset="-78"/>
                <a:cs typeface="B Roya" panose="00000400000000000000" pitchFamily="2" charset="-78"/>
              </a:rPr>
              <a:t>شناسایی جامعه هدف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52400" y="664125"/>
            <a:ext cx="8796082" cy="5508075"/>
          </a:xfrm>
          <a:prstGeom prst="roundRect">
            <a:avLst>
              <a:gd name="adj" fmla="val 0"/>
            </a:avLst>
          </a:prstGeom>
          <a:noFill/>
          <a:ln w="38100">
            <a:solidFill>
              <a:srgbClr val="002060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indent="-112713" algn="r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871240" y="6263722"/>
            <a:ext cx="6848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a-IR" sz="1600" dirty="0">
                <a:solidFill>
                  <a:srgbClr val="007DDA"/>
                </a:solidFill>
                <a:latin typeface="IRANSans" panose="02040503050201020203" pitchFamily="18" charset="-78"/>
                <a:cs typeface="B Roya" panose="00000400000000000000" pitchFamily="2" charset="-78"/>
              </a:rPr>
              <a:t>محصول</a:t>
            </a:r>
            <a:endParaRPr lang="en-US" sz="2000" dirty="0">
              <a:solidFill>
                <a:srgbClr val="007DDA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923554" y="6275715"/>
            <a:ext cx="4571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a-IR" sz="1600" dirty="0">
                <a:solidFill>
                  <a:srgbClr val="007DDA"/>
                </a:solidFill>
                <a:latin typeface="IRANSans" panose="02040503050201020203" pitchFamily="18" charset="-78"/>
                <a:cs typeface="B Roya" panose="00000400000000000000" pitchFamily="2" charset="-78"/>
              </a:rPr>
              <a:t>بازار</a:t>
            </a:r>
            <a:endParaRPr lang="en-US" dirty="0">
              <a:solidFill>
                <a:srgbClr val="007DDA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4536502" y="664123"/>
            <a:ext cx="0" cy="5731399"/>
          </a:xfrm>
          <a:prstGeom prst="line">
            <a:avLst/>
          </a:prstGeom>
          <a:ln w="19050" cap="rnd">
            <a:solidFill>
              <a:srgbClr val="007DDA">
                <a:alpha val="50000"/>
              </a:srgb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7294720" y="808144"/>
            <a:ext cx="1562100" cy="682465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400" dirty="0">
                <a:solidFill>
                  <a:schemeClr val="bg1"/>
                </a:solidFill>
                <a:latin typeface="IRANSans" panose="02040503050201020203" pitchFamily="18" charset="-78"/>
                <a:cs typeface="B Roya" panose="00000400000000000000" pitchFamily="2" charset="-78"/>
              </a:rPr>
              <a:t>مشکل</a:t>
            </a:r>
            <a:endParaRPr lang="fa-IR" sz="1050" dirty="0">
              <a:solidFill>
                <a:schemeClr val="bg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743200" y="4743499"/>
            <a:ext cx="1685894" cy="381104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sz="1400" dirty="0">
                <a:solidFill>
                  <a:schemeClr val="bg1"/>
                </a:solidFill>
                <a:latin typeface="IRANSans" panose="02040503050201020203" pitchFamily="18" charset="-78"/>
                <a:cs typeface="B Roya" panose="00000400000000000000" pitchFamily="2" charset="-78"/>
              </a:rPr>
              <a:t>جریان درآمدی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2062172" y="2756226"/>
            <a:ext cx="1426064" cy="521438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sz="1400" dirty="0" err="1">
                <a:solidFill>
                  <a:schemeClr val="bg1"/>
                </a:solidFill>
                <a:latin typeface="IRANSans" panose="02040503050201020203" pitchFamily="18" charset="-78"/>
                <a:cs typeface="B Roya" panose="00000400000000000000" pitchFamily="2" charset="-78"/>
              </a:rPr>
              <a:t>کانال‌ها</a:t>
            </a:r>
            <a:endParaRPr lang="en-US" sz="1400" dirty="0">
              <a:solidFill>
                <a:schemeClr val="bg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288657" y="808143"/>
            <a:ext cx="1553408" cy="652642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1400" dirty="0">
                <a:solidFill>
                  <a:schemeClr val="bg1"/>
                </a:solidFill>
                <a:latin typeface="IRANSans" panose="02040503050201020203" pitchFamily="18" charset="-78"/>
                <a:cs typeface="B Roya" panose="00000400000000000000" pitchFamily="2" charset="-78"/>
              </a:rPr>
              <a:t>بخش‌بندی مشتریان</a:t>
            </a:r>
            <a:endParaRPr lang="en-US" sz="1400" dirty="0">
              <a:solidFill>
                <a:schemeClr val="bg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998519" y="820136"/>
            <a:ext cx="1605058" cy="627664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sz="1400" dirty="0">
                <a:solidFill>
                  <a:schemeClr val="bg1"/>
                </a:solidFill>
                <a:latin typeface="IRANSans" panose="02040503050201020203" pitchFamily="18" charset="-78"/>
                <a:cs typeface="B Roya" panose="00000400000000000000" pitchFamily="2" charset="-78"/>
              </a:rPr>
              <a:t>مزیت انحصاری</a:t>
            </a:r>
            <a:endParaRPr lang="en-US" sz="1400" dirty="0">
              <a:solidFill>
                <a:schemeClr val="bg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3755592" y="808144"/>
            <a:ext cx="1608339" cy="682465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1400" dirty="0">
                <a:solidFill>
                  <a:schemeClr val="bg1"/>
                </a:solidFill>
                <a:latin typeface="IRANSans" panose="02040503050201020203" pitchFamily="18" charset="-78"/>
                <a:cs typeface="B Roya" panose="00000400000000000000" pitchFamily="2" charset="-78"/>
              </a:rPr>
              <a:t>ارزش پیشنهادی منحصربه‌فرد</a:t>
            </a:r>
            <a:endParaRPr lang="en-US" sz="1200" dirty="0">
              <a:solidFill>
                <a:schemeClr val="bg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516890" y="813291"/>
            <a:ext cx="1535291" cy="677318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400" dirty="0">
                <a:solidFill>
                  <a:schemeClr val="bg1"/>
                </a:solidFill>
                <a:latin typeface="IRANSans" panose="02040503050201020203" pitchFamily="18" charset="-78"/>
                <a:cs typeface="B Roya" panose="00000400000000000000" pitchFamily="2" charset="-78"/>
              </a:rPr>
              <a:t>راه‌حل</a:t>
            </a:r>
            <a:endParaRPr lang="en-US" sz="1100" dirty="0">
              <a:solidFill>
                <a:schemeClr val="bg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7125230" y="4744157"/>
            <a:ext cx="1701905" cy="381104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1400" dirty="0">
                <a:solidFill>
                  <a:schemeClr val="bg1"/>
                </a:solidFill>
                <a:latin typeface="IRANSans" panose="02040503050201020203" pitchFamily="18" charset="-78"/>
                <a:cs typeface="B Roya" panose="00000400000000000000" pitchFamily="2" charset="-78"/>
              </a:rPr>
              <a:t>ساختار هزینه</a:t>
            </a:r>
            <a:endParaRPr lang="en-US" sz="1400" dirty="0">
              <a:solidFill>
                <a:schemeClr val="bg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5516890" y="2756225"/>
            <a:ext cx="1569710" cy="521439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sz="1400" dirty="0">
                <a:solidFill>
                  <a:schemeClr val="bg1"/>
                </a:solidFill>
                <a:latin typeface="IRANSans" panose="02040503050201020203" pitchFamily="18" charset="-78"/>
                <a:cs typeface="B Roya" panose="00000400000000000000" pitchFamily="2" charset="-78"/>
              </a:rPr>
              <a:t>شاخص‌های</a:t>
            </a:r>
          </a:p>
          <a:p>
            <a:pPr algn="r"/>
            <a:r>
              <a:rPr lang="fa-IR" sz="1400" dirty="0">
                <a:solidFill>
                  <a:schemeClr val="bg1"/>
                </a:solidFill>
                <a:latin typeface="IRANSans" panose="02040503050201020203" pitchFamily="18" charset="-78"/>
                <a:cs typeface="B Roya" panose="00000400000000000000" pitchFamily="2" charset="-78"/>
              </a:rPr>
              <a:t> کلیدی</a:t>
            </a:r>
            <a:endParaRPr lang="en-US" sz="1200" dirty="0">
              <a:solidFill>
                <a:schemeClr val="bg1"/>
              </a:solidFill>
              <a:latin typeface="IRANSans" panose="02040503050201020203" pitchFamily="18" charset="-78"/>
              <a:cs typeface="B Roya" panose="00000400000000000000" pitchFamily="2" charset="-78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57" y="84150"/>
            <a:ext cx="1461352" cy="507965"/>
          </a:xfrm>
          <a:prstGeom prst="rect">
            <a:avLst/>
          </a:prstGeom>
        </p:spPr>
      </p:pic>
      <p:sp>
        <p:nvSpPr>
          <p:cNvPr id="2" name="Flowchart: Connector 1"/>
          <p:cNvSpPr/>
          <p:nvPr/>
        </p:nvSpPr>
        <p:spPr>
          <a:xfrm>
            <a:off x="284049" y="1117437"/>
            <a:ext cx="497389" cy="504313"/>
          </a:xfrm>
          <a:prstGeom prst="flowChartConnector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latin typeface="IRANSans" panose="02040503050201020203" pitchFamily="18" charset="-78"/>
                <a:cs typeface="B Roya" panose="00000400000000000000" pitchFamily="2" charset="-78"/>
              </a:rPr>
              <a:t>1</a:t>
            </a:r>
          </a:p>
        </p:txBody>
      </p:sp>
      <p:sp>
        <p:nvSpPr>
          <p:cNvPr id="29" name="Flowchart: Connector 28"/>
          <p:cNvSpPr/>
          <p:nvPr/>
        </p:nvSpPr>
        <p:spPr>
          <a:xfrm>
            <a:off x="5516890" y="2942152"/>
            <a:ext cx="497389" cy="504313"/>
          </a:xfrm>
          <a:prstGeom prst="flowChartConnector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b="1" dirty="0">
                <a:latin typeface="IRANSans" panose="02040503050201020203" pitchFamily="18" charset="-78"/>
                <a:cs typeface="B Roya" panose="00000400000000000000" pitchFamily="2" charset="-78"/>
              </a:rPr>
              <a:t>6</a:t>
            </a:r>
            <a:endParaRPr lang="en-US" sz="1600" b="1" dirty="0">
              <a:latin typeface="IRANSans" panose="02040503050201020203" pitchFamily="18" charset="-78"/>
              <a:cs typeface="B Roya" panose="00000400000000000000" pitchFamily="2" charset="-78"/>
            </a:endParaRPr>
          </a:p>
        </p:txBody>
      </p:sp>
      <p:sp>
        <p:nvSpPr>
          <p:cNvPr id="30" name="Flowchart: Connector 29"/>
          <p:cNvSpPr/>
          <p:nvPr/>
        </p:nvSpPr>
        <p:spPr>
          <a:xfrm>
            <a:off x="2062172" y="2924687"/>
            <a:ext cx="497389" cy="504313"/>
          </a:xfrm>
          <a:prstGeom prst="flowChartConnector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b="1" dirty="0">
                <a:latin typeface="IRANSans" panose="02040503050201020203" pitchFamily="18" charset="-78"/>
                <a:cs typeface="B Roya" panose="00000400000000000000" pitchFamily="2" charset="-78"/>
              </a:rPr>
              <a:t>4</a:t>
            </a:r>
            <a:endParaRPr lang="en-US" sz="1600" b="1" dirty="0">
              <a:latin typeface="IRANSans" panose="02040503050201020203" pitchFamily="18" charset="-78"/>
              <a:cs typeface="B Roya" panose="00000400000000000000" pitchFamily="2" charset="-78"/>
            </a:endParaRPr>
          </a:p>
        </p:txBody>
      </p:sp>
      <p:sp>
        <p:nvSpPr>
          <p:cNvPr id="31" name="Flowchart: Connector 30"/>
          <p:cNvSpPr/>
          <p:nvPr/>
        </p:nvSpPr>
        <p:spPr>
          <a:xfrm>
            <a:off x="2004835" y="1219200"/>
            <a:ext cx="503647" cy="424475"/>
          </a:xfrm>
          <a:prstGeom prst="flowChartConnector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b="1" dirty="0">
                <a:latin typeface="IRANSans" panose="02040503050201020203" pitchFamily="18" charset="-78"/>
                <a:cs typeface="B Roya" panose="00000400000000000000" pitchFamily="2" charset="-78"/>
              </a:rPr>
              <a:t>7</a:t>
            </a:r>
            <a:endParaRPr lang="en-US" sz="1600" b="1" dirty="0">
              <a:latin typeface="IRANSans" panose="02040503050201020203" pitchFamily="18" charset="-78"/>
              <a:cs typeface="B Roya" panose="00000400000000000000" pitchFamily="2" charset="-78"/>
            </a:endParaRPr>
          </a:p>
        </p:txBody>
      </p:sp>
      <p:sp>
        <p:nvSpPr>
          <p:cNvPr id="32" name="Flowchart: Connector 31"/>
          <p:cNvSpPr/>
          <p:nvPr/>
        </p:nvSpPr>
        <p:spPr>
          <a:xfrm>
            <a:off x="3757619" y="1143000"/>
            <a:ext cx="497389" cy="504313"/>
          </a:xfrm>
          <a:prstGeom prst="flowChartConnector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latin typeface="IRANSans" panose="02040503050201020203" pitchFamily="18" charset="-78"/>
                <a:cs typeface="B Roya" panose="00000400000000000000" pitchFamily="2" charset="-78"/>
              </a:rPr>
              <a:t>1</a:t>
            </a:r>
            <a:endParaRPr lang="en-US" sz="1600" b="1" dirty="0">
              <a:latin typeface="IRANSans" panose="02040503050201020203" pitchFamily="18" charset="-78"/>
              <a:cs typeface="B Roya" panose="00000400000000000000" pitchFamily="2" charset="-78"/>
            </a:endParaRPr>
          </a:p>
        </p:txBody>
      </p:sp>
      <p:sp>
        <p:nvSpPr>
          <p:cNvPr id="33" name="Flowchart: Connector 32"/>
          <p:cNvSpPr/>
          <p:nvPr/>
        </p:nvSpPr>
        <p:spPr>
          <a:xfrm>
            <a:off x="5510654" y="1172223"/>
            <a:ext cx="497389" cy="504313"/>
          </a:xfrm>
          <a:prstGeom prst="flowChartConnector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b="1" dirty="0">
                <a:latin typeface="IRANSans" panose="02040503050201020203" pitchFamily="18" charset="-78"/>
                <a:cs typeface="B Roya" panose="00000400000000000000" pitchFamily="2" charset="-78"/>
              </a:rPr>
              <a:t>3</a:t>
            </a:r>
            <a:endParaRPr lang="en-US" sz="1600" b="1" dirty="0">
              <a:latin typeface="IRANSans" panose="02040503050201020203" pitchFamily="18" charset="-78"/>
              <a:cs typeface="B Roya" panose="00000400000000000000" pitchFamily="2" charset="-78"/>
            </a:endParaRPr>
          </a:p>
        </p:txBody>
      </p:sp>
      <p:sp>
        <p:nvSpPr>
          <p:cNvPr id="34" name="Flowchart: Connector 33"/>
          <p:cNvSpPr/>
          <p:nvPr/>
        </p:nvSpPr>
        <p:spPr>
          <a:xfrm>
            <a:off x="2739707" y="4826796"/>
            <a:ext cx="497389" cy="504313"/>
          </a:xfrm>
          <a:prstGeom prst="flowChartConnector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b="1" dirty="0">
                <a:latin typeface="IRANSans" panose="02040503050201020203" pitchFamily="18" charset="-78"/>
                <a:cs typeface="B Roya" panose="00000400000000000000" pitchFamily="2" charset="-78"/>
              </a:rPr>
              <a:t>5</a:t>
            </a:r>
            <a:endParaRPr lang="en-US" sz="1600" b="1" dirty="0">
              <a:latin typeface="IRANSans" panose="02040503050201020203" pitchFamily="18" charset="-78"/>
              <a:cs typeface="B Roya" panose="00000400000000000000" pitchFamily="2" charset="-78"/>
            </a:endParaRPr>
          </a:p>
        </p:txBody>
      </p:sp>
      <p:sp>
        <p:nvSpPr>
          <p:cNvPr id="35" name="Flowchart: Connector 34"/>
          <p:cNvSpPr/>
          <p:nvPr/>
        </p:nvSpPr>
        <p:spPr>
          <a:xfrm>
            <a:off x="7285587" y="1195643"/>
            <a:ext cx="497389" cy="504313"/>
          </a:xfrm>
          <a:prstGeom prst="flowChartConnector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latin typeface="IRANSans" panose="02040503050201020203" pitchFamily="18" charset="-78"/>
                <a:cs typeface="B Roya" panose="00000400000000000000" pitchFamily="2" charset="-78"/>
              </a:rPr>
              <a:t>1</a:t>
            </a:r>
            <a:endParaRPr lang="en-US" sz="1600" b="1" dirty="0">
              <a:latin typeface="IRANSans" panose="02040503050201020203" pitchFamily="18" charset="-78"/>
              <a:cs typeface="B Roya" panose="00000400000000000000" pitchFamily="2" charset="-78"/>
            </a:endParaRPr>
          </a:p>
        </p:txBody>
      </p:sp>
      <p:sp>
        <p:nvSpPr>
          <p:cNvPr id="36" name="Flowchart: Connector 35"/>
          <p:cNvSpPr/>
          <p:nvPr/>
        </p:nvSpPr>
        <p:spPr>
          <a:xfrm>
            <a:off x="7115660" y="4836614"/>
            <a:ext cx="497389" cy="504313"/>
          </a:xfrm>
          <a:prstGeom prst="flowChartConnector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b="1" dirty="0">
                <a:latin typeface="IRANSans" panose="02040503050201020203" pitchFamily="18" charset="-78"/>
                <a:cs typeface="B Roya" panose="00000400000000000000" pitchFamily="2" charset="-78"/>
              </a:rPr>
              <a:t>5</a:t>
            </a:r>
            <a:endParaRPr lang="en-US" sz="1600" b="1" dirty="0">
              <a:latin typeface="IRANSans" panose="02040503050201020203" pitchFamily="18" charset="-78"/>
              <a:cs typeface="B Roy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61596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90</Words>
  <Application>Microsoft Office PowerPoint</Application>
  <PresentationFormat>On-screen Show (4:3)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IRANSans</vt:lpstr>
      <vt:lpstr>Office Theme</vt:lpstr>
      <vt:lpstr>PowerPoint Presentation</vt:lpstr>
    </vt:vector>
  </TitlesOfParts>
  <Manager>Ash Maurya</Manager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Canvas Template</dc:title>
  <dc:subject/>
  <dc:creator>Franck Debane</dc:creator>
  <cp:keywords/>
  <dc:description>To help bring the lean startup in the ppt companies.</dc:description>
  <cp:lastModifiedBy>user1</cp:lastModifiedBy>
  <cp:revision>52</cp:revision>
  <dcterms:created xsi:type="dcterms:W3CDTF">2013-01-06T22:45:06Z</dcterms:created>
  <dcterms:modified xsi:type="dcterms:W3CDTF">2019-08-15T20:54:27Z</dcterms:modified>
  <cp:category/>
</cp:coreProperties>
</file>